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handoutMasterIdLst>
    <p:handoutMasterId r:id="rId13"/>
  </p:handoutMasterIdLst>
  <p:sldIdLst>
    <p:sldId id="256" r:id="rId2"/>
    <p:sldId id="257" r:id="rId3"/>
    <p:sldId id="265" r:id="rId4"/>
    <p:sldId id="329" r:id="rId5"/>
    <p:sldId id="330" r:id="rId6"/>
    <p:sldId id="333" r:id="rId7"/>
    <p:sldId id="331" r:id="rId8"/>
    <p:sldId id="332" r:id="rId9"/>
    <p:sldId id="264" r:id="rId10"/>
    <p:sldId id="278"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074DDC-01FC-4291-8948-FC332EA1D7BA}">
          <p14:sldIdLst>
            <p14:sldId id="256"/>
            <p14:sldId id="257"/>
            <p14:sldId id="265"/>
            <p14:sldId id="329"/>
            <p14:sldId id="330"/>
            <p14:sldId id="333"/>
            <p14:sldId id="331"/>
            <p14:sldId id="332"/>
          </p14:sldIdLst>
        </p14:section>
        <p14:section name="Untitled Section" id="{12E7FB47-6DCB-4F87-9287-1675E75DB81E}">
          <p14:sldIdLst>
            <p14:sldId id="264"/>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5968" autoAdjust="0"/>
  </p:normalViewPr>
  <p:slideViewPr>
    <p:cSldViewPr>
      <p:cViewPr varScale="1">
        <p:scale>
          <a:sx n="74" d="100"/>
          <a:sy n="74" d="100"/>
        </p:scale>
        <p:origin x="1133"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487200053377974"/>
          <c:y val="0.1077014440331335"/>
          <c:w val="0.76354527896169955"/>
          <c:h val="0.73992922173114661"/>
        </c:manualLayout>
      </c:layout>
      <c:barChart>
        <c:barDir val="col"/>
        <c:grouping val="clustered"/>
        <c:varyColors val="0"/>
        <c:ser>
          <c:idx val="1"/>
          <c:order val="0"/>
          <c:tx>
            <c:v>Town</c:v>
          </c:tx>
          <c:invertIfNegative val="0"/>
          <c:cat>
            <c:numRef>
              <c:f>Input!$E$3:$I$3</c:f>
              <c:numCache>
                <c:formatCode>General</c:formatCode>
                <c:ptCount val="5"/>
                <c:pt idx="0">
                  <c:v>2018</c:v>
                </c:pt>
                <c:pt idx="1">
                  <c:v>2019</c:v>
                </c:pt>
                <c:pt idx="2">
                  <c:v>2020</c:v>
                </c:pt>
                <c:pt idx="3">
                  <c:v>2021</c:v>
                </c:pt>
                <c:pt idx="4">
                  <c:v>2022</c:v>
                </c:pt>
              </c:numCache>
            </c:numRef>
          </c:cat>
          <c:val>
            <c:numRef>
              <c:f>Input!$E$6:$I$6</c:f>
              <c:numCache>
                <c:formatCode>_(* #,##0_);_(* \(#,##0\);_(* "-"_);_(@_)</c:formatCode>
                <c:ptCount val="5"/>
                <c:pt idx="0">
                  <c:v>317081488</c:v>
                </c:pt>
                <c:pt idx="1">
                  <c:v>329254663</c:v>
                </c:pt>
                <c:pt idx="2">
                  <c:v>338644597</c:v>
                </c:pt>
                <c:pt idx="3">
                  <c:v>344532320</c:v>
                </c:pt>
                <c:pt idx="4">
                  <c:v>381361922</c:v>
                </c:pt>
              </c:numCache>
            </c:numRef>
          </c:val>
          <c:extLst>
            <c:ext xmlns:c16="http://schemas.microsoft.com/office/drawing/2014/chart" uri="{C3380CC4-5D6E-409C-BE32-E72D297353CC}">
              <c16:uniqueId val="{00000000-2BF4-4AB5-B4CC-8B2146650554}"/>
            </c:ext>
          </c:extLst>
        </c:ser>
        <c:dLbls>
          <c:showLegendKey val="0"/>
          <c:showVal val="0"/>
          <c:showCatName val="0"/>
          <c:showSerName val="0"/>
          <c:showPercent val="0"/>
          <c:showBubbleSize val="0"/>
        </c:dLbls>
        <c:gapWidth val="150"/>
        <c:axId val="637340872"/>
        <c:axId val="125972472"/>
      </c:barChart>
      <c:catAx>
        <c:axId val="637340872"/>
        <c:scaling>
          <c:orientation val="minMax"/>
        </c:scaling>
        <c:delete val="0"/>
        <c:axPos val="b"/>
        <c:numFmt formatCode="General" sourceLinked="1"/>
        <c:majorTickMark val="out"/>
        <c:minorTickMark val="none"/>
        <c:tickLblPos val="low"/>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125972472"/>
        <c:crosses val="autoZero"/>
        <c:auto val="1"/>
        <c:lblAlgn val="ctr"/>
        <c:lblOffset val="100"/>
        <c:tickLblSkip val="1"/>
        <c:tickMarkSkip val="1"/>
        <c:noMultiLvlLbl val="0"/>
      </c:catAx>
      <c:valAx>
        <c:axId val="125972472"/>
        <c:scaling>
          <c:orientation val="minMax"/>
        </c:scaling>
        <c:delete val="0"/>
        <c:axPos val="l"/>
        <c:majorGridlines/>
        <c:numFmt formatCode="\$#,##0" sourceLinked="0"/>
        <c:majorTickMark val="out"/>
        <c:minorTickMark val="none"/>
        <c:tickLblPos val="nextTo"/>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637340872"/>
        <c:crosses val="autoZero"/>
        <c:crossBetween val="between"/>
      </c:valAx>
    </c:plotArea>
    <c:plotVisOnly val="1"/>
    <c:dispBlanksAs val="gap"/>
    <c:showDLblsOverMax val="0"/>
  </c:chart>
  <c:txPr>
    <a:bodyPr/>
    <a:lstStyle/>
    <a:p>
      <a:pPr>
        <a:defRPr sz="10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43336249635464"/>
          <c:y val="4.512446957346191E-2"/>
          <c:w val="0.76739211891996317"/>
          <c:h val="0.84928328872991821"/>
        </c:manualLayout>
      </c:layout>
      <c:barChart>
        <c:barDir val="col"/>
        <c:grouping val="clustered"/>
        <c:varyColors val="0"/>
        <c:ser>
          <c:idx val="0"/>
          <c:order val="0"/>
          <c:spPr>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rgbClr r="0" g="0" b="0">
                  <a:satMod val="115000"/>
                </a:scrgbClr>
              </a:contourClr>
            </a:sp3d>
          </c:spPr>
          <c:invertIfNegative val="0"/>
          <c:cat>
            <c:numRef>
              <c:f>Input!$E$3:$I$3</c:f>
              <c:numCache>
                <c:formatCode>General</c:formatCode>
                <c:ptCount val="5"/>
                <c:pt idx="0">
                  <c:v>2018</c:v>
                </c:pt>
                <c:pt idx="1">
                  <c:v>2019</c:v>
                </c:pt>
                <c:pt idx="2">
                  <c:v>2020</c:v>
                </c:pt>
                <c:pt idx="3">
                  <c:v>2021</c:v>
                </c:pt>
                <c:pt idx="4">
                  <c:v>2022</c:v>
                </c:pt>
              </c:numCache>
            </c:numRef>
          </c:cat>
          <c:val>
            <c:numRef>
              <c:f>Input!$E$8:$I$8</c:f>
              <c:numCache>
                <c:formatCode>_("$"* #,##0_);_("$"* \(#,##0\);_("$"* "-"_);_(@_)</c:formatCode>
                <c:ptCount val="5"/>
                <c:pt idx="0">
                  <c:v>459176752</c:v>
                </c:pt>
                <c:pt idx="1">
                  <c:v>479372240</c:v>
                </c:pt>
                <c:pt idx="2">
                  <c:v>502619665</c:v>
                </c:pt>
                <c:pt idx="3">
                  <c:v>520502219</c:v>
                </c:pt>
                <c:pt idx="4">
                  <c:v>569987550</c:v>
                </c:pt>
              </c:numCache>
            </c:numRef>
          </c:val>
          <c:extLst>
            <c:ext xmlns:c16="http://schemas.microsoft.com/office/drawing/2014/chart" uri="{C3380CC4-5D6E-409C-BE32-E72D297353CC}">
              <c16:uniqueId val="{00000000-896A-4003-AC2A-E8374D18EC71}"/>
            </c:ext>
          </c:extLst>
        </c:ser>
        <c:dLbls>
          <c:showLegendKey val="0"/>
          <c:showVal val="0"/>
          <c:showCatName val="0"/>
          <c:showSerName val="0"/>
          <c:showPercent val="0"/>
          <c:showBubbleSize val="0"/>
        </c:dLbls>
        <c:gapWidth val="100"/>
        <c:overlap val="-24"/>
        <c:axId val="640357872"/>
        <c:axId val="640358264"/>
      </c:barChart>
      <c:catAx>
        <c:axId val="640357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358264"/>
        <c:crossesAt val="0"/>
        <c:auto val="1"/>
        <c:lblAlgn val="ctr"/>
        <c:lblOffset val="100"/>
        <c:tickLblSkip val="1"/>
        <c:tickMarkSkip val="1"/>
        <c:noMultiLvlLbl val="0"/>
      </c:catAx>
      <c:valAx>
        <c:axId val="6403582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35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10443286232494"/>
          <c:y val="7.8235678383387533E-2"/>
          <c:w val="0.85097281968482097"/>
          <c:h val="0.7081946469480298"/>
        </c:manualLayout>
      </c:layout>
      <c:barChart>
        <c:barDir val="col"/>
        <c:grouping val="clustered"/>
        <c:varyColors val="0"/>
        <c:ser>
          <c:idx val="1"/>
          <c:order val="0"/>
          <c:tx>
            <c:v>Governmental Funds</c:v>
          </c:tx>
          <c:spPr>
            <a:gradFill rotWithShape="1">
              <a:gsLst>
                <a:gs pos="0">
                  <a:schemeClr val="accent5">
                    <a:tint val="43000"/>
                    <a:satMod val="165000"/>
                  </a:schemeClr>
                </a:gs>
                <a:gs pos="55000">
                  <a:schemeClr val="accent5">
                    <a:tint val="83000"/>
                    <a:satMod val="155000"/>
                  </a:schemeClr>
                </a:gs>
                <a:gs pos="100000">
                  <a:schemeClr val="accent5">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1">
                  <a:satMod val="115000"/>
                </a:schemeClr>
              </a:contourClr>
            </a:sp3d>
          </c:spPr>
          <c:invertIfNegative val="0"/>
          <c:dLbls>
            <c:dLbl>
              <c:idx val="0"/>
              <c:layout>
                <c:manualLayout>
                  <c:x val="-2.8735632183908046E-3"/>
                  <c:y val="-1.2759170653907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CA-40D8-8811-35E488A5311D}"/>
                </c:ext>
              </c:extLst>
            </c:dLbl>
            <c:dLbl>
              <c:idx val="1"/>
              <c:layout>
                <c:manualLayout>
                  <c:x val="-8.6206896551724137E-3"/>
                  <c:y val="-1.2759170653907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CA-40D8-8811-35E488A5311D}"/>
                </c:ext>
              </c:extLst>
            </c:dLbl>
            <c:dLbl>
              <c:idx val="2"/>
              <c:layout>
                <c:manualLayout>
                  <c:x val="-8.6206896551725195E-3"/>
                  <c:y val="-1.5948963317384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CA-40D8-8811-35E488A5311D}"/>
                </c:ext>
              </c:extLst>
            </c:dLbl>
            <c:dLbl>
              <c:idx val="3"/>
              <c:layout>
                <c:manualLayout>
                  <c:x val="-1.1494252873563218E-2"/>
                  <c:y val="-1.5948963317384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CA-40D8-8811-35E488A5311D}"/>
                </c:ext>
              </c:extLst>
            </c:dLbl>
            <c:spPr>
              <a:noFill/>
              <a:ln w="25400">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Input!$E$3:$I$3</c:f>
              <c:numCache>
                <c:formatCode>General</c:formatCode>
                <c:ptCount val="5"/>
                <c:pt idx="0">
                  <c:v>2018</c:v>
                </c:pt>
                <c:pt idx="1">
                  <c:v>2019</c:v>
                </c:pt>
                <c:pt idx="2">
                  <c:v>2020</c:v>
                </c:pt>
                <c:pt idx="3">
                  <c:v>2021</c:v>
                </c:pt>
                <c:pt idx="4">
                  <c:v>2022</c:v>
                </c:pt>
              </c:numCache>
            </c:numRef>
          </c:cat>
          <c:val>
            <c:numRef>
              <c:f>Input!$E$113:$I$113</c:f>
              <c:numCache>
                <c:formatCode>0.0%</c:formatCode>
                <c:ptCount val="5"/>
                <c:pt idx="0">
                  <c:v>0.20171697777308681</c:v>
                </c:pt>
                <c:pt idx="1">
                  <c:v>0.16253357358829096</c:v>
                </c:pt>
                <c:pt idx="2">
                  <c:v>0.18806567021010276</c:v>
                </c:pt>
                <c:pt idx="3">
                  <c:v>0.340470752820838</c:v>
                </c:pt>
                <c:pt idx="4">
                  <c:v>0.16883850177680276</c:v>
                </c:pt>
              </c:numCache>
            </c:numRef>
          </c:val>
          <c:extLst>
            <c:ext xmlns:c16="http://schemas.microsoft.com/office/drawing/2014/chart" uri="{C3380CC4-5D6E-409C-BE32-E72D297353CC}">
              <c16:uniqueId val="{00000004-3BCA-40D8-8811-35E488A5311D}"/>
            </c:ext>
          </c:extLst>
        </c:ser>
        <c:ser>
          <c:idx val="0"/>
          <c:order val="1"/>
          <c:tx>
            <c:v>General Fund Only</c:v>
          </c:tx>
          <c:spPr>
            <a:gradFill rotWithShape="1">
              <a:gsLst>
                <a:gs pos="0">
                  <a:schemeClr val="accent6">
                    <a:tint val="43000"/>
                    <a:satMod val="165000"/>
                  </a:schemeClr>
                </a:gs>
                <a:gs pos="55000">
                  <a:schemeClr val="accent6">
                    <a:tint val="83000"/>
                    <a:satMod val="155000"/>
                  </a:schemeClr>
                </a:gs>
                <a:gs pos="100000">
                  <a:schemeClr val="accent6">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1">
                  <a:satMod val="115000"/>
                </a:schemeClr>
              </a:contourClr>
            </a:sp3d>
          </c:spPr>
          <c:invertIfNegative val="0"/>
          <c:dLbls>
            <c:dLbl>
              <c:idx val="0"/>
              <c:layout>
                <c:manualLayout>
                  <c:x val="5.7471264367816091E-3"/>
                  <c:y val="0"/>
                </c:manualLayout>
              </c:layout>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CA-40D8-8811-35E488A5311D}"/>
                </c:ext>
              </c:extLst>
            </c:dLbl>
            <c:dLbl>
              <c:idx val="1"/>
              <c:layout>
                <c:manualLayout>
                  <c:x val="1.4367816091953971E-2"/>
                  <c:y val="0"/>
                </c:manualLayout>
              </c:layout>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CA-40D8-8811-35E488A5311D}"/>
                </c:ext>
              </c:extLst>
            </c:dLbl>
            <c:dLbl>
              <c:idx val="2"/>
              <c:layout>
                <c:manualLayout>
                  <c:x val="0"/>
                  <c:y val="-9.5693779904306216E-3"/>
                </c:manualLayout>
              </c:layout>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CA-40D8-8811-35E488A5311D}"/>
                </c:ext>
              </c:extLst>
            </c:dLbl>
            <c:dLbl>
              <c:idx val="3"/>
              <c:layout>
                <c:manualLayout>
                  <c:x val="8.6204633903520685E-3"/>
                  <c:y val="-9.5693779904306372E-3"/>
                </c:manualLayout>
              </c:layout>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a:ea typeface="Times New Roman"/>
                      <a:cs typeface="Times New Roman"/>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CA-40D8-8811-35E488A5311D}"/>
                </c:ext>
              </c:extLst>
            </c:dLbl>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Input!$E$3:$I$3</c:f>
              <c:numCache>
                <c:formatCode>General</c:formatCode>
                <c:ptCount val="5"/>
                <c:pt idx="0">
                  <c:v>2018</c:v>
                </c:pt>
                <c:pt idx="1">
                  <c:v>2019</c:v>
                </c:pt>
                <c:pt idx="2">
                  <c:v>2020</c:v>
                </c:pt>
                <c:pt idx="3">
                  <c:v>2021</c:v>
                </c:pt>
                <c:pt idx="4">
                  <c:v>2022</c:v>
                </c:pt>
              </c:numCache>
            </c:numRef>
          </c:cat>
          <c:val>
            <c:numRef>
              <c:f>Input!$E$114:$I$114</c:f>
              <c:numCache>
                <c:formatCode>0.0%</c:formatCode>
                <c:ptCount val="5"/>
                <c:pt idx="0">
                  <c:v>0.25920516763821755</c:v>
                </c:pt>
                <c:pt idx="1">
                  <c:v>0.2003877830375704</c:v>
                </c:pt>
                <c:pt idx="2">
                  <c:v>0.25067712286177668</c:v>
                </c:pt>
                <c:pt idx="3">
                  <c:v>0.39835587870458505</c:v>
                </c:pt>
                <c:pt idx="4">
                  <c:v>0.37137066733101926</c:v>
                </c:pt>
              </c:numCache>
            </c:numRef>
          </c:val>
          <c:extLst>
            <c:ext xmlns:c16="http://schemas.microsoft.com/office/drawing/2014/chart" uri="{C3380CC4-5D6E-409C-BE32-E72D297353CC}">
              <c16:uniqueId val="{00000009-3BCA-40D8-8811-35E488A5311D}"/>
            </c:ext>
          </c:extLst>
        </c:ser>
        <c:dLbls>
          <c:showLegendKey val="0"/>
          <c:showVal val="0"/>
          <c:showCatName val="0"/>
          <c:showSerName val="0"/>
          <c:showPercent val="0"/>
          <c:showBubbleSize val="0"/>
        </c:dLbls>
        <c:gapWidth val="150"/>
        <c:axId val="640356304"/>
        <c:axId val="640351600"/>
      </c:barChart>
      <c:catAx>
        <c:axId val="640356304"/>
        <c:scaling>
          <c:orientation val="minMax"/>
        </c:scaling>
        <c:delete val="0"/>
        <c:axPos val="b"/>
        <c:numFmt formatCode="General" sourceLinked="1"/>
        <c:majorTickMark val="out"/>
        <c:minorTickMark val="none"/>
        <c:tickLblPos val="low"/>
        <c:spPr>
          <a:noFill/>
          <a:ln w="9525" cap="flat" cmpd="sng" algn="ctr">
            <a:solidFill>
              <a:schemeClr val="tx1">
                <a:tint val="7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Times New Roman"/>
                <a:ea typeface="Times New Roman"/>
                <a:cs typeface="Times New Roman"/>
              </a:defRPr>
            </a:pPr>
            <a:endParaRPr lang="en-US"/>
          </a:p>
        </c:txPr>
        <c:crossAx val="640351600"/>
        <c:crossesAt val="0"/>
        <c:auto val="1"/>
        <c:lblAlgn val="ctr"/>
        <c:lblOffset val="100"/>
        <c:tickLblSkip val="1"/>
        <c:tickMarkSkip val="1"/>
        <c:noMultiLvlLbl val="0"/>
      </c:catAx>
      <c:valAx>
        <c:axId val="640351600"/>
        <c:scaling>
          <c:orientation val="minMax"/>
          <c:min val="0"/>
        </c:scaling>
        <c:delete val="0"/>
        <c:axPos val="l"/>
        <c:majorGridlines>
          <c:spPr>
            <a:ln w="9525" cap="flat" cmpd="sng" algn="ctr">
              <a:solidFill>
                <a:schemeClr val="tx1">
                  <a:tint val="75000"/>
                </a:schemeClr>
              </a:solidFill>
              <a:prstDash val="solid"/>
              <a:round/>
            </a:ln>
            <a:effectLst/>
          </c:spPr>
        </c:majorGridlines>
        <c:numFmt formatCode="0.0%" sourceLinked="1"/>
        <c:majorTickMark val="out"/>
        <c:minorTickMark val="none"/>
        <c:tickLblPos val="nextTo"/>
        <c:spPr>
          <a:noFill/>
          <a:ln w="9525" cap="flat" cmpd="sng" algn="ctr">
            <a:solidFill>
              <a:schemeClr val="tx1">
                <a:tint val="75000"/>
              </a:schemeClr>
            </a:solidFill>
            <a:prstDash val="solid"/>
            <a:round/>
          </a:ln>
          <a:effectLst/>
        </c:spPr>
        <c:txPr>
          <a:bodyPr rot="0" spcFirstLastPara="1" vertOverflow="ellipsis" wrap="square" anchor="ctr" anchorCtr="1"/>
          <a:lstStyle/>
          <a:p>
            <a:pPr>
              <a:defRPr sz="1000" b="0" i="0" u="none" strike="noStrike" kern="1200" baseline="0">
                <a:solidFill>
                  <a:srgbClr val="000000"/>
                </a:solidFill>
                <a:latin typeface="Times New Roman"/>
                <a:ea typeface="Times New Roman"/>
                <a:cs typeface="Times New Roman"/>
              </a:defRPr>
            </a:pPr>
            <a:endParaRPr lang="en-US"/>
          </a:p>
        </c:txPr>
        <c:crossAx val="640356304"/>
        <c:crosses val="autoZero"/>
        <c:crossBetween val="between"/>
        <c:majorUnit val="0.1"/>
      </c:valAx>
      <c:spPr>
        <a:noFill/>
        <a:ln>
          <a:noFill/>
        </a:ln>
        <a:effectLst/>
      </c:spPr>
    </c:plotArea>
    <c:legend>
      <c:legendPos val="b"/>
      <c:layout>
        <c:manualLayout>
          <c:xMode val="edge"/>
          <c:yMode val="edge"/>
          <c:x val="7.8486967146348091E-2"/>
          <c:y val="0.87612377400193397"/>
          <c:w val="0.84019888677708399"/>
          <c:h val="6.0156726820630668E-2"/>
        </c:manualLayout>
      </c:layout>
      <c:overlay val="0"/>
      <c:spPr>
        <a:noFill/>
        <a:ln>
          <a:noFill/>
        </a:ln>
        <a:effectLst/>
      </c:spPr>
      <c:txPr>
        <a:bodyPr rot="0" spcFirstLastPara="1" vertOverflow="ellipsis" vert="horz" wrap="square" anchor="ctr" anchorCtr="1"/>
        <a:lstStyle/>
        <a:p>
          <a:pPr>
            <a:defRPr sz="920" b="0" i="0" u="none" strike="noStrike" kern="1200" baseline="0">
              <a:solidFill>
                <a:srgbClr val="000000"/>
              </a:solidFill>
              <a:latin typeface="Times New Roman"/>
              <a:ea typeface="Times New Roman"/>
              <a:cs typeface="Times New Roman"/>
            </a:defRPr>
          </a:pPr>
          <a:endParaRPr lang="en-US"/>
        </a:p>
      </c:txPr>
    </c:legend>
    <c:plotVisOnly val="1"/>
    <c:dispBlanksAs val="gap"/>
    <c:showDLblsOverMax val="0"/>
  </c:chart>
  <c:spPr>
    <a:noFill/>
    <a:ln w="9525" cap="flat" cmpd="sng" algn="ctr">
      <a:noFill/>
      <a:prstDash val="solid"/>
    </a:ln>
    <a:effectLst/>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96719160104986"/>
          <c:y val="3.7671095077872974E-2"/>
          <c:w val="0.79481725290358918"/>
          <c:h val="0.83846363797986267"/>
        </c:manualLayout>
      </c:layout>
      <c:barChart>
        <c:barDir val="col"/>
        <c:grouping val="clustered"/>
        <c:varyColors val="0"/>
        <c:ser>
          <c:idx val="0"/>
          <c:order val="0"/>
          <c:spPr>
            <a:gradFill rotWithShape="1">
              <a:gsLst>
                <a:gs pos="0">
                  <a:schemeClr val="accent6">
                    <a:tint val="43000"/>
                    <a:satMod val="165000"/>
                  </a:schemeClr>
                </a:gs>
                <a:gs pos="55000">
                  <a:schemeClr val="accent6">
                    <a:tint val="83000"/>
                    <a:satMod val="155000"/>
                  </a:schemeClr>
                </a:gs>
                <a:gs pos="100000">
                  <a:schemeClr val="accent6">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1">
                  <a:satMod val="115000"/>
                </a:schemeClr>
              </a:contourClr>
            </a:sp3d>
          </c:spPr>
          <c:invertIfNegative val="0"/>
          <c:cat>
            <c:numRef>
              <c:f>Input!$E$3:$I$3</c:f>
              <c:numCache>
                <c:formatCode>General</c:formatCode>
                <c:ptCount val="5"/>
                <c:pt idx="0">
                  <c:v>2018</c:v>
                </c:pt>
                <c:pt idx="1">
                  <c:v>2019</c:v>
                </c:pt>
                <c:pt idx="2">
                  <c:v>2020</c:v>
                </c:pt>
                <c:pt idx="3">
                  <c:v>2021</c:v>
                </c:pt>
                <c:pt idx="4">
                  <c:v>2022</c:v>
                </c:pt>
              </c:numCache>
            </c:numRef>
          </c:cat>
          <c:val>
            <c:numRef>
              <c:f>Input!$E$34:$I$34</c:f>
              <c:numCache>
                <c:formatCode>_(* #,##0_);_(* \(#,##0\);_(* "-"??_);_(@_)</c:formatCode>
                <c:ptCount val="5"/>
                <c:pt idx="0">
                  <c:v>20332285</c:v>
                </c:pt>
                <c:pt idx="1">
                  <c:v>21113176</c:v>
                </c:pt>
                <c:pt idx="2">
                  <c:v>20229761</c:v>
                </c:pt>
                <c:pt idx="3">
                  <c:v>21414118</c:v>
                </c:pt>
                <c:pt idx="4">
                  <c:v>24696874</c:v>
                </c:pt>
              </c:numCache>
            </c:numRef>
          </c:val>
          <c:extLst>
            <c:ext xmlns:c16="http://schemas.microsoft.com/office/drawing/2014/chart" uri="{C3380CC4-5D6E-409C-BE32-E72D297353CC}">
              <c16:uniqueId val="{00000000-F40A-4642-B727-36311F78993E}"/>
            </c:ext>
          </c:extLst>
        </c:ser>
        <c:dLbls>
          <c:showLegendKey val="0"/>
          <c:showVal val="0"/>
          <c:showCatName val="0"/>
          <c:showSerName val="0"/>
          <c:showPercent val="0"/>
          <c:showBubbleSize val="0"/>
        </c:dLbls>
        <c:gapWidth val="150"/>
        <c:axId val="641843848"/>
        <c:axId val="641846592"/>
      </c:barChart>
      <c:catAx>
        <c:axId val="641843848"/>
        <c:scaling>
          <c:orientation val="minMax"/>
        </c:scaling>
        <c:delete val="0"/>
        <c:axPos val="b"/>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641846592"/>
        <c:crossesAt val="0"/>
        <c:auto val="1"/>
        <c:lblAlgn val="ctr"/>
        <c:lblOffset val="100"/>
        <c:tickLblSkip val="1"/>
        <c:tickMarkSkip val="1"/>
        <c:noMultiLvlLbl val="0"/>
      </c:catAx>
      <c:valAx>
        <c:axId val="641846592"/>
        <c:scaling>
          <c:orientation val="minMax"/>
        </c:scaling>
        <c:delete val="0"/>
        <c:axPos val="l"/>
        <c:majorGridlines>
          <c:spPr>
            <a:ln w="9525" cap="flat" cmpd="sng" algn="ctr">
              <a:solidFill>
                <a:schemeClr val="tx1">
                  <a:tint val="75000"/>
                </a:schemeClr>
              </a:solidFill>
              <a:prstDash val="solid"/>
              <a:round/>
            </a:ln>
            <a:effectLst/>
          </c:spPr>
        </c:majorGridlines>
        <c:numFmt formatCode="_(\$* #,##0_);_(\$* \(#,##0\);_(\$* &quot;-&quot;_);_(@_)" sourceLinked="0"/>
        <c:majorTickMark val="out"/>
        <c:minorTickMark val="none"/>
        <c:tickLblPos val="nextTo"/>
        <c:spPr>
          <a:noFill/>
          <a:ln w="9525" cap="flat" cmpd="sng" algn="ctr">
            <a:solidFill>
              <a:schemeClr val="tx1">
                <a:tint val="75000"/>
              </a:schemeClr>
            </a:solidFill>
            <a:prstDash val="solid"/>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6418438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4" tIns="47102" rIns="94204" bIns="47102"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04" tIns="47102" rIns="94204" bIns="47102" rtlCol="0"/>
          <a:lstStyle>
            <a:lvl1pPr algn="r">
              <a:defRPr sz="1200"/>
            </a:lvl1pPr>
          </a:lstStyle>
          <a:p>
            <a:fld id="{41414124-C24E-4978-981A-DDCF441ED544}" type="datetimeFigureOut">
              <a:rPr lang="en-US" smtClean="0"/>
              <a:pPr/>
              <a:t>12/12/2022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04" tIns="47102" rIns="94204" bIns="471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04" tIns="47102" rIns="94204" bIns="47102" rtlCol="0" anchor="b"/>
          <a:lstStyle>
            <a:lvl1pPr algn="r">
              <a:defRPr sz="1200"/>
            </a:lvl1pPr>
          </a:lstStyle>
          <a:p>
            <a:fld id="{735A0ED2-6816-407E-BAA0-BC0F7EB39A25}" type="slidenum">
              <a:rPr lang="en-US" smtClean="0"/>
              <a:pPr/>
              <a:t>‹#›</a:t>
            </a:fld>
            <a:endParaRPr lang="en-US" dirty="0"/>
          </a:p>
        </p:txBody>
      </p:sp>
    </p:spTree>
    <p:extLst>
      <p:ext uri="{BB962C8B-B14F-4D97-AF65-F5344CB8AC3E}">
        <p14:creationId xmlns:p14="http://schemas.microsoft.com/office/powerpoint/2010/main" val="4213121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4" tIns="47102" rIns="94204" bIns="47102"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04" tIns="47102" rIns="94204" bIns="47102" rtlCol="0"/>
          <a:lstStyle>
            <a:lvl1pPr algn="r">
              <a:defRPr sz="1200"/>
            </a:lvl1pPr>
          </a:lstStyle>
          <a:p>
            <a:fld id="{4767A4ED-7C7A-4D19-9D86-1464AE28C521}" type="datetimeFigureOut">
              <a:rPr lang="en-US" smtClean="0"/>
              <a:t>12/12/2022</a:t>
            </a:fld>
            <a:endParaRPr lang="en-US"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204" tIns="47102" rIns="94204" bIns="47102"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4" tIns="47102" rIns="94204" bIns="471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04" tIns="47102" rIns="94204" bIns="471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04" tIns="47102" rIns="94204" bIns="47102" rtlCol="0" anchor="b"/>
          <a:lstStyle>
            <a:lvl1pPr algn="r">
              <a:defRPr sz="1200"/>
            </a:lvl1pPr>
          </a:lstStyle>
          <a:p>
            <a:fld id="{B5D9065D-CFC7-4904-AF81-6CC85E1E7AB2}" type="slidenum">
              <a:rPr lang="en-US" smtClean="0"/>
              <a:t>‹#›</a:t>
            </a:fld>
            <a:endParaRPr lang="en-US" dirty="0"/>
          </a:p>
        </p:txBody>
      </p:sp>
    </p:spTree>
    <p:extLst>
      <p:ext uri="{BB962C8B-B14F-4D97-AF65-F5344CB8AC3E}">
        <p14:creationId xmlns:p14="http://schemas.microsoft.com/office/powerpoint/2010/main" val="197551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1</a:t>
            </a:fld>
            <a:endParaRPr lang="en-US" dirty="0"/>
          </a:p>
        </p:txBody>
      </p:sp>
    </p:spTree>
    <p:extLst>
      <p:ext uri="{BB962C8B-B14F-4D97-AF65-F5344CB8AC3E}">
        <p14:creationId xmlns:p14="http://schemas.microsoft.com/office/powerpoint/2010/main" val="280749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839" indent="-222839">
              <a:buAutoNum type="arabicPeriod"/>
            </a:pPr>
            <a:endParaRPr lang="en-US" baseline="0" dirty="0"/>
          </a:p>
        </p:txBody>
      </p:sp>
      <p:sp>
        <p:nvSpPr>
          <p:cNvPr id="4" name="Slide Number Placeholder 3"/>
          <p:cNvSpPr>
            <a:spLocks noGrp="1"/>
          </p:cNvSpPr>
          <p:nvPr>
            <p:ph type="sldNum" sz="quarter" idx="10"/>
          </p:nvPr>
        </p:nvSpPr>
        <p:spPr/>
        <p:txBody>
          <a:bodyPr/>
          <a:lstStyle/>
          <a:p>
            <a:fld id="{B5D9065D-CFC7-4904-AF81-6CC85E1E7AB2}" type="slidenum">
              <a:rPr lang="en-US" smtClean="0"/>
              <a:t>2</a:t>
            </a:fld>
            <a:endParaRPr lang="en-US" dirty="0"/>
          </a:p>
        </p:txBody>
      </p:sp>
    </p:spTree>
    <p:extLst>
      <p:ext uri="{BB962C8B-B14F-4D97-AF65-F5344CB8AC3E}">
        <p14:creationId xmlns:p14="http://schemas.microsoft.com/office/powerpoint/2010/main" val="412646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3</a:t>
            </a:fld>
            <a:endParaRPr lang="en-US" dirty="0"/>
          </a:p>
        </p:txBody>
      </p:sp>
    </p:spTree>
    <p:extLst>
      <p:ext uri="{BB962C8B-B14F-4D97-AF65-F5344CB8AC3E}">
        <p14:creationId xmlns:p14="http://schemas.microsoft.com/office/powerpoint/2010/main" val="38963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4</a:t>
            </a:fld>
            <a:endParaRPr lang="en-US" dirty="0"/>
          </a:p>
        </p:txBody>
      </p:sp>
    </p:spTree>
    <p:extLst>
      <p:ext uri="{BB962C8B-B14F-4D97-AF65-F5344CB8AC3E}">
        <p14:creationId xmlns:p14="http://schemas.microsoft.com/office/powerpoint/2010/main" val="202437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Gray is governmental</a:t>
            </a:r>
            <a:r>
              <a:rPr lang="en-US" baseline="0" dirty="0"/>
              <a:t> funds overall. Yellow is General Fund only. The significant drop for governmental funds is due to Capital Projects Fund having large commitments this year that are more than the change in fund balance generated this year resulting in negative Unassigned. Exhibit 5.</a:t>
            </a:r>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6</a:t>
            </a:fld>
            <a:endParaRPr lang="en-US" dirty="0"/>
          </a:p>
        </p:txBody>
      </p:sp>
    </p:spTree>
    <p:extLst>
      <p:ext uri="{BB962C8B-B14F-4D97-AF65-F5344CB8AC3E}">
        <p14:creationId xmlns:p14="http://schemas.microsoft.com/office/powerpoint/2010/main" val="425467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Sales tax, meals tax, and transient occupancy increased by more than 10% over last year.</a:t>
            </a:r>
          </a:p>
          <a:p>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7</a:t>
            </a:fld>
            <a:endParaRPr lang="en-US" dirty="0"/>
          </a:p>
        </p:txBody>
      </p:sp>
    </p:spTree>
    <p:extLst>
      <p:ext uri="{BB962C8B-B14F-4D97-AF65-F5344CB8AC3E}">
        <p14:creationId xmlns:p14="http://schemas.microsoft.com/office/powerpoint/2010/main" val="419292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9</a:t>
            </a:fld>
            <a:endParaRPr lang="en-US" dirty="0"/>
          </a:p>
        </p:txBody>
      </p:sp>
    </p:spTree>
    <p:extLst>
      <p:ext uri="{BB962C8B-B14F-4D97-AF65-F5344CB8AC3E}">
        <p14:creationId xmlns:p14="http://schemas.microsoft.com/office/powerpoint/2010/main" val="63270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9065D-CFC7-4904-AF81-6CC85E1E7AB2}" type="slidenum">
              <a:rPr lang="en-US" smtClean="0"/>
              <a:t>10</a:t>
            </a:fld>
            <a:endParaRPr lang="en-US" dirty="0"/>
          </a:p>
        </p:txBody>
      </p:sp>
    </p:spTree>
    <p:extLst>
      <p:ext uri="{BB962C8B-B14F-4D97-AF65-F5344CB8AC3E}">
        <p14:creationId xmlns:p14="http://schemas.microsoft.com/office/powerpoint/2010/main" val="298871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9" name="Slide Number Placeholder 28"/>
          <p:cNvSpPr>
            <a:spLocks noGrp="1"/>
          </p:cNvSpPr>
          <p:nvPr>
            <p:ph type="sldNum" sz="quarter" idx="12"/>
          </p:nvPr>
        </p:nvSpPr>
        <p:spPr>
          <a:xfrm>
            <a:off x="10287000" y="1752600"/>
            <a:ext cx="747712" cy="365760"/>
          </a:xfrm>
        </p:spPr>
        <p:txBody>
          <a:bodyPr/>
          <a:lstStyle>
            <a:lvl1pPr algn="r">
              <a:defRPr sz="1800">
                <a:solidFill>
                  <a:schemeClr val="bg1"/>
                </a:solidFill>
              </a:defRPr>
            </a:lvl1pPr>
          </a:lstStyle>
          <a:p>
            <a:fld id="{0D427476-5712-4CE9-8FF7-73AB5ED1138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0" cap="none" spc="0" baseline="0">
                <a:ln>
                  <a:noFill/>
                </a:ln>
                <a:solidFill>
                  <a:schemeClr val="tx1"/>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0D427476-5712-4CE9-8FF7-73AB5ED1138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8174736" y="2272"/>
            <a:ext cx="762000" cy="365760"/>
          </a:xfrm>
        </p:spPr>
        <p:txBody>
          <a:bodyPr/>
          <a:lstStyle/>
          <a:p>
            <a:fld id="{0D427476-5712-4CE9-8FF7-73AB5ED113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0D427476-5712-4CE9-8FF7-73AB5ED1138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4038600" y="6324600"/>
            <a:ext cx="762000" cy="365760"/>
          </a:xfrm>
          <a:prstGeom prst="rect">
            <a:avLst/>
          </a:prstGeom>
        </p:spPr>
        <p:txBody>
          <a:bodyPr vert="horz" anchor="b"/>
          <a:lstStyle>
            <a:lvl1pPr algn="ctr" eaLnBrk="1" latinLnBrk="0" hangingPunct="1">
              <a:defRPr kumimoji="0" sz="1100">
                <a:solidFill>
                  <a:schemeClr val="tx1"/>
                </a:solidFill>
              </a:defRPr>
            </a:lvl1pPr>
          </a:lstStyle>
          <a:p>
            <a:fld id="{0D427476-5712-4CE9-8FF7-73AB5ED11383}" type="slidenum">
              <a:rPr lang="en-US" smtClean="0"/>
              <a:pPr/>
              <a:t>‹#›</a:t>
            </a:fld>
            <a:endParaRPr lang="en-US" dirty="0"/>
          </a:p>
        </p:txBody>
      </p:sp>
      <p:pic>
        <p:nvPicPr>
          <p:cNvPr id="21" name="Picture 20" descr="BE-Logo-RGB.tif"/>
          <p:cNvPicPr>
            <a:picLocks noChangeAspect="1"/>
          </p:cNvPicPr>
          <p:nvPr/>
        </p:nvPicPr>
        <p:blipFill>
          <a:blip r:embed="rId13" cstate="print">
            <a:clrChange>
              <a:clrFrom>
                <a:srgbClr val="FFFFFF"/>
              </a:clrFrom>
              <a:clrTo>
                <a:srgbClr val="FFFFFF">
                  <a:alpha val="0"/>
                </a:srgbClr>
              </a:clrTo>
            </a:clrChange>
          </a:blip>
          <a:srcRect t="14734" b="20070"/>
          <a:stretch>
            <a:fillRect/>
          </a:stretch>
        </p:blipFill>
        <p:spPr>
          <a:xfrm>
            <a:off x="0" y="6019800"/>
            <a:ext cx="2474549" cy="76200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genova@becpa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genova@becpa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371600"/>
            <a:ext cx="7772400" cy="1828800"/>
          </a:xfrm>
        </p:spPr>
        <p:txBody>
          <a:bodyPr>
            <a:normAutofit fontScale="92500" lnSpcReduction="10000"/>
          </a:bodyPr>
          <a:lstStyle/>
          <a:p>
            <a:pPr algn="ctr"/>
            <a:r>
              <a:rPr lang="en-US" sz="4000" dirty="0">
                <a:solidFill>
                  <a:schemeClr val="bg1"/>
                </a:solidFill>
              </a:rPr>
              <a:t>Town of Leesburg, Virginia</a:t>
            </a:r>
          </a:p>
          <a:p>
            <a:pPr algn="ctr"/>
            <a:r>
              <a:rPr lang="en-US" sz="4000" dirty="0">
                <a:solidFill>
                  <a:schemeClr val="bg1"/>
                </a:solidFill>
              </a:rPr>
              <a:t>Auditor’s Presentation</a:t>
            </a:r>
          </a:p>
          <a:p>
            <a:pPr algn="ctr"/>
            <a:r>
              <a:rPr lang="en-US" sz="4000" dirty="0">
                <a:solidFill>
                  <a:schemeClr val="bg1"/>
                </a:solidFill>
              </a:rPr>
              <a:t>Fiscal Year Ended June 30, 2022</a:t>
            </a:r>
          </a:p>
        </p:txBody>
      </p:sp>
      <p:pic>
        <p:nvPicPr>
          <p:cNvPr id="1026" name="Picture 2"/>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09800" y="4876800"/>
            <a:ext cx="446722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txBox="1">
            <a:spLocks noGrp="1" noChangeArrowheads="1"/>
          </p:cNvSpPr>
          <p:nvPr>
            <p:ph type="ctrTitle"/>
          </p:nvPr>
        </p:nvSpPr>
        <p:spPr>
          <a:xfrm>
            <a:off x="2514600" y="1295400"/>
            <a:ext cx="4114800" cy="1219199"/>
          </a:xfrm>
          <a:prstGeom prst="rect">
            <a:avLst/>
          </a:prstGeom>
        </p:spPr>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accent2"/>
                </a:solidFill>
                <a:uLnTx/>
                <a:uFillTx/>
                <a:latin typeface="+mj-lt"/>
                <a:ea typeface="+mj-ea"/>
                <a:cs typeface="+mj-cs"/>
              </a:rPr>
              <a:t>Brown Edwards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chemeClr val="accent2"/>
                </a:solidFill>
                <a:uLnTx/>
                <a:uFillTx/>
                <a:latin typeface="+mj-lt"/>
                <a:ea typeface="+mj-ea"/>
                <a:cs typeface="+mj-cs"/>
              </a:rPr>
              <a:t>The Right Firm</a:t>
            </a:r>
          </a:p>
        </p:txBody>
      </p:sp>
      <p:sp>
        <p:nvSpPr>
          <p:cNvPr id="2" name="Content Placeholder 1"/>
          <p:cNvSpPr>
            <a:spLocks noGrp="1"/>
          </p:cNvSpPr>
          <p:nvPr>
            <p:ph type="subTitle" idx="1"/>
          </p:nvPr>
        </p:nvSpPr>
        <p:spPr>
          <a:xfrm>
            <a:off x="685800" y="4114800"/>
            <a:ext cx="7772400" cy="2525311"/>
          </a:xfrm>
        </p:spPr>
        <p:txBody>
          <a:bodyPr>
            <a:normAutofit/>
          </a:bodyPr>
          <a:lstStyle/>
          <a:p>
            <a:pPr marL="365125" lvl="1" indent="-255588" algn="l" fontAlgn="base">
              <a:lnSpc>
                <a:spcPct val="90000"/>
              </a:lnSpc>
              <a:spcAft>
                <a:spcPts val="600"/>
              </a:spcAft>
              <a:buClr>
                <a:schemeClr val="accent3"/>
              </a:buClr>
              <a:buSzPct val="100000"/>
              <a:buFont typeface="Wingdings" pitchFamily="2" charset="2"/>
              <a:buChar char="v"/>
              <a:defRPr/>
            </a:pPr>
            <a:r>
              <a:rPr lang="en-US" sz="1800" dirty="0">
                <a:solidFill>
                  <a:schemeClr val="tx1"/>
                </a:solidFill>
              </a:rPr>
              <a:t>Personal, timely, and quality service at a competitive price</a:t>
            </a:r>
          </a:p>
          <a:p>
            <a:pPr marL="365125" lvl="1" indent="-255588" algn="l" fontAlgn="base">
              <a:lnSpc>
                <a:spcPct val="90000"/>
              </a:lnSpc>
              <a:spcAft>
                <a:spcPts val="600"/>
              </a:spcAft>
              <a:buClr>
                <a:schemeClr val="accent3"/>
              </a:buClr>
              <a:buSzPct val="100000"/>
              <a:buFont typeface="Wingdings" pitchFamily="2" charset="2"/>
              <a:buChar char="v"/>
              <a:defRPr/>
            </a:pPr>
            <a:r>
              <a:rPr lang="en-US" sz="1800" dirty="0">
                <a:solidFill>
                  <a:schemeClr val="tx1"/>
                </a:solidFill>
              </a:rPr>
              <a:t>Local governments is a core focus of our Firm</a:t>
            </a:r>
          </a:p>
          <a:p>
            <a:pPr marL="365125" lvl="1" indent="-255588" algn="l" fontAlgn="base">
              <a:lnSpc>
                <a:spcPct val="90000"/>
              </a:lnSpc>
              <a:spcAft>
                <a:spcPts val="600"/>
              </a:spcAft>
              <a:buClr>
                <a:schemeClr val="accent3"/>
              </a:buClr>
              <a:buSzPct val="100000"/>
              <a:buFont typeface="Wingdings" pitchFamily="2" charset="2"/>
              <a:buChar char="v"/>
              <a:defRPr/>
            </a:pPr>
            <a:r>
              <a:rPr lang="en-US" sz="1800" dirty="0">
                <a:solidFill>
                  <a:schemeClr val="tx1"/>
                </a:solidFill>
              </a:rPr>
              <a:t>Efficient and effective audit process</a:t>
            </a:r>
          </a:p>
          <a:p>
            <a:pPr marL="365125" lvl="1" indent="-255588" algn="l" fontAlgn="base">
              <a:lnSpc>
                <a:spcPct val="90000"/>
              </a:lnSpc>
              <a:spcAft>
                <a:spcPts val="600"/>
              </a:spcAft>
              <a:buClr>
                <a:schemeClr val="accent3"/>
              </a:buClr>
              <a:buSzPct val="100000"/>
              <a:buFont typeface="Wingdings" pitchFamily="2" charset="2"/>
              <a:buChar char="v"/>
              <a:defRPr/>
            </a:pPr>
            <a:r>
              <a:rPr lang="en-US" sz="1800" dirty="0">
                <a:solidFill>
                  <a:schemeClr val="tx1"/>
                </a:solidFill>
              </a:rPr>
              <a:t>Value-added service</a:t>
            </a:r>
          </a:p>
          <a:p>
            <a:pPr marL="625475" lvl="1" indent="-255588" algn="l" fontAlgn="base">
              <a:lnSpc>
                <a:spcPct val="90000"/>
              </a:lnSpc>
              <a:spcAft>
                <a:spcPts val="600"/>
              </a:spcAft>
              <a:buClr>
                <a:schemeClr val="accent3"/>
              </a:buClr>
              <a:buSzPct val="100000"/>
              <a:buFont typeface="Wingdings" pitchFamily="2" charset="2"/>
              <a:buChar char="v"/>
              <a:defRPr/>
            </a:pPr>
            <a:r>
              <a:rPr lang="en-US" sz="1700" dirty="0">
                <a:solidFill>
                  <a:schemeClr val="tx1"/>
                </a:solidFill>
              </a:rPr>
              <a:t>Comprehensive management letter/financial highlights </a:t>
            </a:r>
          </a:p>
          <a:p>
            <a:pPr marL="625475" lvl="1" indent="-255588" algn="l" fontAlgn="base">
              <a:lnSpc>
                <a:spcPct val="90000"/>
              </a:lnSpc>
              <a:spcAft>
                <a:spcPct val="0"/>
              </a:spcAft>
              <a:buClr>
                <a:schemeClr val="accent3"/>
              </a:buClr>
              <a:buSzPct val="100000"/>
              <a:buFont typeface="Wingdings" pitchFamily="2" charset="2"/>
              <a:buChar char="v"/>
              <a:defRPr/>
            </a:pPr>
            <a:r>
              <a:rPr lang="en-US" sz="1700" dirty="0">
                <a:solidFill>
                  <a:schemeClr val="tx1"/>
                </a:solidFill>
              </a:rPr>
              <a:t>Government seminar</a:t>
            </a:r>
          </a:p>
          <a:p>
            <a:pPr algn="ctr">
              <a:buNone/>
            </a:pPr>
            <a:endParaRPr lang="en-US" dirty="0"/>
          </a:p>
        </p:txBody>
      </p:sp>
      <p:pic>
        <p:nvPicPr>
          <p:cNvPr id="5" name="Picture 4" descr="handshake"/>
          <p:cNvPicPr>
            <a:picLocks noChangeAspect="1" noChangeArrowheads="1"/>
          </p:cNvPicPr>
          <p:nvPr/>
        </p:nvPicPr>
        <p:blipFill>
          <a:blip r:embed="rId3" cstate="print"/>
          <a:srcRect t="29324" b="13800"/>
          <a:stretch>
            <a:fillRect/>
          </a:stretch>
        </p:blipFill>
        <p:spPr bwMode="auto">
          <a:xfrm>
            <a:off x="6705600" y="4267200"/>
            <a:ext cx="2305050" cy="1678106"/>
          </a:xfrm>
          <a:prstGeom prst="ellipse">
            <a:avLst/>
          </a:prstGeom>
          <a:ln>
            <a:noFill/>
          </a:ln>
          <a:effectLst>
            <a:softEdge rad="127000"/>
          </a:effectLst>
        </p:spPr>
      </p:pic>
    </p:spTree>
    <p:extLst>
      <p:ext uri="{BB962C8B-B14F-4D97-AF65-F5344CB8AC3E}">
        <p14:creationId xmlns:p14="http://schemas.microsoft.com/office/powerpoint/2010/main" val="353551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Introduction</a:t>
            </a:r>
          </a:p>
        </p:txBody>
      </p:sp>
      <p:sp>
        <p:nvSpPr>
          <p:cNvPr id="2" name="Content Placeholder 1"/>
          <p:cNvSpPr>
            <a:spLocks noGrp="1"/>
          </p:cNvSpPr>
          <p:nvPr>
            <p:ph idx="1"/>
          </p:nvPr>
        </p:nvSpPr>
        <p:spPr>
          <a:xfrm>
            <a:off x="457200" y="2133600"/>
            <a:ext cx="8229600" cy="4325112"/>
          </a:xfrm>
        </p:spPr>
        <p:txBody>
          <a:bodyPr>
            <a:normAutofit/>
          </a:bodyPr>
          <a:lstStyle/>
          <a:p>
            <a:pPr>
              <a:buFont typeface="Wingdings" pitchFamily="2" charset="2"/>
              <a:buChar char="v"/>
            </a:pPr>
            <a:endParaRPr lang="en-US" dirty="0"/>
          </a:p>
          <a:p>
            <a:pPr algn="ctr">
              <a:buNone/>
            </a:pPr>
            <a:endParaRPr lang="en-US" dirty="0"/>
          </a:p>
          <a:p>
            <a:pPr algn="ctr">
              <a:buNone/>
            </a:pPr>
            <a:r>
              <a:rPr lang="en-US" dirty="0"/>
              <a:t>Ann Genova, Manager</a:t>
            </a:r>
          </a:p>
          <a:p>
            <a:pPr algn="ctr">
              <a:buNone/>
            </a:pPr>
            <a:r>
              <a:rPr lang="en-US" dirty="0">
                <a:hlinkClick r:id="rId3"/>
              </a:rPr>
              <a:t>agenova@becpas.com</a:t>
            </a:r>
            <a:r>
              <a:rPr lang="en-US" dirty="0"/>
              <a:t> </a:t>
            </a:r>
          </a:p>
          <a:p>
            <a:pPr algn="ctr">
              <a:buNone/>
            </a:pPr>
            <a:r>
              <a:rPr lang="en-US" dirty="0"/>
              <a:t>540-345-0936</a:t>
            </a:r>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a:p>
            <a:pPr>
              <a:buNone/>
            </a:pPr>
            <a:endParaRPr lang="en-US" dirty="0"/>
          </a:p>
          <a:p>
            <a:pPr>
              <a:lnSpc>
                <a:spcPct val="200000"/>
              </a:lnSpc>
              <a:buFont typeface="Wingdings" pitchFamily="2" charset="2"/>
              <a:buChar char="v"/>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700" dirty="0"/>
              <a:t>Auditor’s Report</a:t>
            </a:r>
          </a:p>
        </p:txBody>
      </p:sp>
      <p:sp>
        <p:nvSpPr>
          <p:cNvPr id="2" name="Content Placeholder 1"/>
          <p:cNvSpPr>
            <a:spLocks noGrp="1"/>
          </p:cNvSpPr>
          <p:nvPr>
            <p:ph idx="1"/>
          </p:nvPr>
        </p:nvSpPr>
        <p:spPr/>
        <p:txBody>
          <a:bodyPr>
            <a:normAutofit fontScale="85000" lnSpcReduction="10000"/>
          </a:bodyPr>
          <a:lstStyle/>
          <a:p>
            <a:pPr>
              <a:buFont typeface="Wingdings" pitchFamily="2" charset="2"/>
              <a:buChar char="v"/>
            </a:pPr>
            <a:endParaRPr lang="en-US" dirty="0"/>
          </a:p>
          <a:p>
            <a:pPr>
              <a:buFont typeface="Wingdings" pitchFamily="2" charset="2"/>
              <a:buChar char="v"/>
            </a:pPr>
            <a:r>
              <a:rPr lang="en-US" dirty="0"/>
              <a:t>An unmodified (clean) opinion.</a:t>
            </a:r>
          </a:p>
          <a:p>
            <a:pPr>
              <a:buNone/>
            </a:pPr>
            <a:endParaRPr lang="en-US" dirty="0"/>
          </a:p>
          <a:p>
            <a:pPr>
              <a:buFont typeface="Wingdings" pitchFamily="2" charset="2"/>
              <a:buChar char="v"/>
            </a:pPr>
            <a:r>
              <a:rPr lang="en-US" dirty="0"/>
              <a:t>This indicates reasonable, but not absolute, assurance that the financial statements are </a:t>
            </a:r>
            <a:r>
              <a:rPr lang="en-US" u="sng" dirty="0"/>
              <a:t>materially</a:t>
            </a:r>
            <a:r>
              <a:rPr lang="en-US" dirty="0"/>
              <a:t> correct.</a:t>
            </a:r>
          </a:p>
          <a:p>
            <a:pPr marL="109728" indent="0">
              <a:buNone/>
            </a:pPr>
            <a:endParaRPr lang="en-US" dirty="0"/>
          </a:p>
          <a:p>
            <a:pPr>
              <a:buFont typeface="Wingdings" pitchFamily="2" charset="2"/>
              <a:buChar char="v"/>
            </a:pPr>
            <a:r>
              <a:rPr lang="en-US" dirty="0"/>
              <a:t>The Town files the ACFR with the Government Finance Officers Association (GFOA) for the Certificate of Achievement for Excellence in Financial Reporting.</a:t>
            </a:r>
          </a:p>
          <a:p>
            <a:pPr>
              <a:buFont typeface="Wingdings" pitchFamily="2" charset="2"/>
              <a:buChar char="v"/>
            </a:pPr>
            <a:endParaRPr lang="en-US" dirty="0"/>
          </a:p>
          <a:p>
            <a:pPr>
              <a:buFont typeface="Wingdings" pitchFamily="2" charset="2"/>
              <a:buChar char="v"/>
            </a:pPr>
            <a:r>
              <a:rPr lang="en-US" dirty="0"/>
              <a:t>The Town received the Certificate for fiscal year 2021.</a:t>
            </a:r>
          </a:p>
          <a:p>
            <a:pPr>
              <a:buFont typeface="Wingdings" pitchFamily="2" charset="2"/>
              <a:buChar char="v"/>
            </a:pPr>
            <a:endParaRPr lang="en-US" dirty="0"/>
          </a:p>
          <a:p>
            <a:pPr marL="109728" indent="0">
              <a:buNone/>
            </a:pPr>
            <a:endParaRPr lang="en-US" dirty="0"/>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ctr"/>
            <a:r>
              <a:rPr lang="en-US" dirty="0"/>
              <a:t>Town Governmental 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6811450"/>
              </p:ext>
            </p:extLst>
          </p:nvPr>
        </p:nvGraphicFramePr>
        <p:xfrm>
          <a:off x="457200" y="1981200"/>
          <a:ext cx="6035040" cy="4592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92240" y="2667000"/>
            <a:ext cx="2499360" cy="2308324"/>
          </a:xfrm>
          <a:prstGeom prst="rect">
            <a:avLst/>
          </a:prstGeom>
          <a:noFill/>
        </p:spPr>
        <p:txBody>
          <a:bodyPr wrap="square" rtlCol="0">
            <a:spAutoFit/>
          </a:bodyPr>
          <a:lstStyle/>
          <a:p>
            <a:r>
              <a:rPr lang="en-US" dirty="0"/>
              <a:t>$36.8 million or 11% increase due to the completion of the NVTA Battlefield Parkway Interchange project that resulted in the addition of a $31.7 million capital asset.</a:t>
            </a:r>
          </a:p>
        </p:txBody>
      </p:sp>
    </p:spTree>
    <p:extLst>
      <p:ext uri="{BB962C8B-B14F-4D97-AF65-F5344CB8AC3E}">
        <p14:creationId xmlns:p14="http://schemas.microsoft.com/office/powerpoint/2010/main" val="412654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838200"/>
            <a:ext cx="8229600" cy="685800"/>
          </a:xfrm>
        </p:spPr>
        <p:txBody>
          <a:bodyPr>
            <a:normAutofit fontScale="90000"/>
          </a:bodyPr>
          <a:lstStyle/>
          <a:p>
            <a:pPr algn="ctr"/>
            <a:r>
              <a:rPr lang="en-US" dirty="0"/>
              <a:t>Net Position at Year End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1009138"/>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1524000"/>
            <a:ext cx="7620000" cy="369332"/>
          </a:xfrm>
          <a:prstGeom prst="rect">
            <a:avLst/>
          </a:prstGeom>
          <a:noFill/>
        </p:spPr>
        <p:txBody>
          <a:bodyPr wrap="square" rtlCol="0">
            <a:spAutoFit/>
          </a:bodyPr>
          <a:lstStyle/>
          <a:p>
            <a:pPr algn="ctr"/>
            <a:r>
              <a:rPr lang="en-US" dirty="0"/>
              <a:t>Governmental Activities and Business-type Activities</a:t>
            </a:r>
          </a:p>
        </p:txBody>
      </p:sp>
    </p:spTree>
    <p:extLst>
      <p:ext uri="{BB962C8B-B14F-4D97-AF65-F5344CB8AC3E}">
        <p14:creationId xmlns:p14="http://schemas.microsoft.com/office/powerpoint/2010/main" val="117304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a:t>Governmental Fund Budgetary Unassigned Fund Balance as a % of Annual of Expenditures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637093"/>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752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ctr"/>
            <a:r>
              <a:rPr lang="en-US" dirty="0"/>
              <a:t>Other Local Taxes Revenue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5137827"/>
              </p:ext>
            </p:extLst>
          </p:nvPr>
        </p:nvGraphicFramePr>
        <p:xfrm>
          <a:off x="457200" y="2249488"/>
          <a:ext cx="54864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096000" y="2514600"/>
            <a:ext cx="3048000" cy="1754326"/>
          </a:xfrm>
          <a:prstGeom prst="rect">
            <a:avLst/>
          </a:prstGeom>
        </p:spPr>
        <p:txBody>
          <a:bodyPr wrap="square">
            <a:spAutoFit/>
          </a:bodyPr>
          <a:lstStyle/>
          <a:p>
            <a:r>
              <a:rPr lang="en-US" dirty="0"/>
              <a:t>Increase in other local tax collections of approximately $3.3 million or 15%. Due to recuperation from COVID-19 economic impact and inflation. </a:t>
            </a:r>
          </a:p>
        </p:txBody>
      </p:sp>
    </p:spTree>
    <p:extLst>
      <p:ext uri="{BB962C8B-B14F-4D97-AF65-F5344CB8AC3E}">
        <p14:creationId xmlns:p14="http://schemas.microsoft.com/office/powerpoint/2010/main" val="66433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Inventory Engagements</a:t>
            </a:r>
          </a:p>
        </p:txBody>
      </p:sp>
      <p:sp>
        <p:nvSpPr>
          <p:cNvPr id="3" name="Content Placeholder 2"/>
          <p:cNvSpPr>
            <a:spLocks noGrp="1"/>
          </p:cNvSpPr>
          <p:nvPr>
            <p:ph idx="1"/>
          </p:nvPr>
        </p:nvSpPr>
        <p:spPr/>
        <p:txBody>
          <a:bodyPr/>
          <a:lstStyle/>
          <a:p>
            <a:r>
              <a:rPr lang="en-US" dirty="0"/>
              <a:t>Inventory Agreed-upon Procedures Report</a:t>
            </a:r>
          </a:p>
          <a:p>
            <a:pPr marL="109728" indent="0">
              <a:buNone/>
            </a:pPr>
            <a:endParaRPr lang="en-US" dirty="0"/>
          </a:p>
          <a:p>
            <a:r>
              <a:rPr lang="en-US" dirty="0"/>
              <a:t>Inventory Consulting Report</a:t>
            </a:r>
          </a:p>
          <a:p>
            <a:endParaRPr lang="en-US" dirty="0"/>
          </a:p>
          <a:p>
            <a:r>
              <a:rPr lang="en-US" dirty="0"/>
              <a:t>How are these different than an audit?</a:t>
            </a:r>
          </a:p>
        </p:txBody>
      </p:sp>
    </p:spTree>
    <p:extLst>
      <p:ext uri="{BB962C8B-B14F-4D97-AF65-F5344CB8AC3E}">
        <p14:creationId xmlns:p14="http://schemas.microsoft.com/office/powerpoint/2010/main" val="411896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25112"/>
          </a:xfrm>
        </p:spPr>
        <p:txBody>
          <a:bodyPr/>
          <a:lstStyle/>
          <a:p>
            <a:pPr algn="ctr">
              <a:buNone/>
            </a:pPr>
            <a:r>
              <a:rPr lang="en-US" dirty="0"/>
              <a:t>Questions?</a:t>
            </a:r>
          </a:p>
          <a:p>
            <a:pPr algn="ctr">
              <a:buNone/>
            </a:pPr>
            <a:endParaRPr lang="en-US" dirty="0"/>
          </a:p>
          <a:p>
            <a:pPr algn="ctr">
              <a:buNone/>
            </a:pPr>
            <a:r>
              <a:rPr lang="en-US" dirty="0"/>
              <a:t>Ann Genova, Manager</a:t>
            </a:r>
          </a:p>
          <a:p>
            <a:pPr algn="ctr">
              <a:buNone/>
            </a:pPr>
            <a:r>
              <a:rPr lang="en-US" dirty="0">
                <a:hlinkClick r:id="rId3"/>
              </a:rPr>
              <a:t>agenova@becpas.com</a:t>
            </a:r>
            <a:r>
              <a:rPr lang="en-US" dirty="0"/>
              <a:t> </a:t>
            </a:r>
          </a:p>
          <a:p>
            <a:pPr algn="ctr">
              <a:buNone/>
            </a:pPr>
            <a:r>
              <a:rPr lang="en-US" dirty="0"/>
              <a:t>540-345-0936</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Template">
      <a:dk1>
        <a:srgbClr val="4D3613"/>
      </a:dk1>
      <a:lt1>
        <a:srgbClr val="F2F2F5"/>
      </a:lt1>
      <a:dk2>
        <a:srgbClr val="54534A"/>
      </a:dk2>
      <a:lt2>
        <a:srgbClr val="BCBCBA"/>
      </a:lt2>
      <a:accent1>
        <a:srgbClr val="DDDDDD"/>
      </a:accent1>
      <a:accent2>
        <a:srgbClr val="DD9F27"/>
      </a:accent2>
      <a:accent3>
        <a:srgbClr val="54534A"/>
      </a:accent3>
      <a:accent4>
        <a:srgbClr val="000000"/>
      </a:accent4>
      <a:accent5>
        <a:srgbClr val="4D3613"/>
      </a:accent5>
      <a:accent6>
        <a:srgbClr val="DD9F27"/>
      </a:accent6>
      <a:hlink>
        <a:srgbClr val="4C0019"/>
      </a:hlink>
      <a:folHlink>
        <a:srgbClr val="4C0019"/>
      </a:folHlink>
    </a:clrScheme>
    <a:fontScheme name="Custom 4">
      <a:majorFont>
        <a:latin typeface="Georgia"/>
        <a:ea typeface=""/>
        <a:cs typeface=""/>
      </a:majorFont>
      <a:minorFont>
        <a:latin typeface="Minion Pro"/>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5444</TotalTime>
  <Words>324</Words>
  <Application>Microsoft Office PowerPoint</Application>
  <PresentationFormat>On-screen Show (4:3)</PresentationFormat>
  <Paragraphs>68</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Georgia</vt:lpstr>
      <vt:lpstr>Minion Pro</vt:lpstr>
      <vt:lpstr>Times New Roman</vt:lpstr>
      <vt:lpstr>Wingdings</vt:lpstr>
      <vt:lpstr>Wingdings 2</vt:lpstr>
      <vt:lpstr>Theme1</vt:lpstr>
      <vt:lpstr>PowerPoint Presentation</vt:lpstr>
      <vt:lpstr>Introduction</vt:lpstr>
      <vt:lpstr>Auditor’s Report</vt:lpstr>
      <vt:lpstr>Town Governmental Activities</vt:lpstr>
      <vt:lpstr>Net Position at Year End</vt:lpstr>
      <vt:lpstr>Governmental Fund Budgetary Unassigned Fund Balance as a % of Annual of Expenditures</vt:lpstr>
      <vt:lpstr>Other Local Taxes Revenue</vt:lpstr>
      <vt:lpstr>Inventory Engagements</vt:lpstr>
      <vt:lpstr>PowerPoint Presentation</vt:lpstr>
      <vt:lpstr>Brown Edwards   The Right Firm</vt:lpstr>
    </vt:vector>
  </TitlesOfParts>
  <Company>Brown, Edwards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RBHA Audit 2011</dc:title>
  <dc:creator>ccarter</dc:creator>
  <cp:lastModifiedBy>Diane Starkey</cp:lastModifiedBy>
  <cp:revision>184</cp:revision>
  <cp:lastPrinted>2022-12-12T19:40:56Z</cp:lastPrinted>
  <dcterms:created xsi:type="dcterms:W3CDTF">2011-12-07T21:08:33Z</dcterms:created>
  <dcterms:modified xsi:type="dcterms:W3CDTF">2022-12-14T13:01:03Z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bName">
    <vt:lpwstr>Other deliverables</vt:lpwstr>
  </property>
  <property fmtid="{D5CDD505-2E9C-101B-9397-08002B2CF9AE}" pid="3" name="tabIndex">
    <vt:lpwstr>1500</vt:lpwstr>
  </property>
  <property fmtid="{D5CDD505-2E9C-101B-9397-08002B2CF9AE}" pid="4" name="workpaperIndex">
    <vt:lpwstr>1504</vt:lpwstr>
  </property>
</Properties>
</file>